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79" r:id="rId2"/>
    <p:sldId id="262" r:id="rId3"/>
    <p:sldId id="308" r:id="rId4"/>
    <p:sldId id="963" r:id="rId5"/>
    <p:sldId id="950" r:id="rId6"/>
    <p:sldId id="964" r:id="rId7"/>
    <p:sldId id="967" r:id="rId8"/>
    <p:sldId id="951" r:id="rId9"/>
    <p:sldId id="952" r:id="rId10"/>
    <p:sldId id="953" r:id="rId11"/>
    <p:sldId id="961" r:id="rId12"/>
    <p:sldId id="955" r:id="rId13"/>
    <p:sldId id="710" r:id="rId14"/>
    <p:sldId id="965" r:id="rId15"/>
    <p:sldId id="960" r:id="rId16"/>
    <p:sldId id="962" r:id="rId17"/>
    <p:sldId id="956" r:id="rId18"/>
    <p:sldId id="957" r:id="rId19"/>
    <p:sldId id="958" r:id="rId20"/>
    <p:sldId id="954" r:id="rId21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20" d="100"/>
          <a:sy n="120" d="100"/>
        </p:scale>
        <p:origin x="12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r>
              <a:rPr lang="en-US" b="1" dirty="0"/>
              <a:t>Example: BGP neighbor Command</a:t>
            </a:r>
          </a:p>
          <a:p>
            <a:r>
              <a:rPr lang="en-US" dirty="0"/>
              <a:t>In this figure, </a:t>
            </a:r>
            <a:r>
              <a:rPr lang="en-US" dirty="0" err="1"/>
              <a:t>ruteador</a:t>
            </a:r>
            <a:r>
              <a:rPr lang="en-US" dirty="0"/>
              <a:t> A in AS 65101 has two </a:t>
            </a:r>
            <a:r>
              <a:rPr lang="en-US" b="1" dirty="0"/>
              <a:t>neighbor</a:t>
            </a:r>
            <a:r>
              <a:rPr lang="en-US" dirty="0"/>
              <a:t> statements. </a:t>
            </a:r>
            <a:r>
              <a:rPr lang="en-US" dirty="0" err="1"/>
              <a:t>ruteador</a:t>
            </a:r>
            <a:r>
              <a:rPr lang="en-US" dirty="0"/>
              <a:t> A knows that </a:t>
            </a:r>
            <a:r>
              <a:rPr lang="en-US" dirty="0" err="1"/>
              <a:t>ruteador</a:t>
            </a:r>
            <a:r>
              <a:rPr lang="en-US" dirty="0"/>
              <a:t> C (neighbor 192.168.1.1 remote-as 65102) is an external neighbor because AS 65102 in the </a:t>
            </a:r>
            <a:r>
              <a:rPr lang="en-US" b="1" dirty="0"/>
              <a:t>neighbor</a:t>
            </a:r>
            <a:r>
              <a:rPr lang="en-US" dirty="0"/>
              <a:t> statement for </a:t>
            </a:r>
            <a:r>
              <a:rPr lang="en-US" dirty="0" err="1"/>
              <a:t>ruteador</a:t>
            </a:r>
            <a:r>
              <a:rPr lang="en-US" dirty="0"/>
              <a:t> C does not match the autonomous system number of </a:t>
            </a:r>
            <a:r>
              <a:rPr lang="en-US" dirty="0" err="1"/>
              <a:t>ruteador</a:t>
            </a:r>
            <a:r>
              <a:rPr lang="en-US" dirty="0"/>
              <a:t> A, which is AS 65101. </a:t>
            </a:r>
            <a:r>
              <a:rPr lang="en-US" dirty="0" err="1"/>
              <a:t>ruteador</a:t>
            </a:r>
            <a:r>
              <a:rPr lang="en-US" dirty="0"/>
              <a:t> A can reach AS 65102 via 192.168.1.1, which is directly connected to </a:t>
            </a:r>
            <a:r>
              <a:rPr lang="en-US" dirty="0" err="1"/>
              <a:t>ruteador</a:t>
            </a:r>
            <a:r>
              <a:rPr lang="en-US" dirty="0"/>
              <a:t> A.</a:t>
            </a:r>
          </a:p>
          <a:p>
            <a:r>
              <a:rPr lang="en-US" dirty="0"/>
              <a:t>Neighbor 10.2.2.2 (</a:t>
            </a:r>
            <a:r>
              <a:rPr lang="en-US" dirty="0" err="1"/>
              <a:t>ruteador</a:t>
            </a:r>
            <a:r>
              <a:rPr lang="en-US" dirty="0"/>
              <a:t> B) is in the same autonomous system as </a:t>
            </a:r>
            <a:r>
              <a:rPr lang="en-US" dirty="0" err="1"/>
              <a:t>ruteador</a:t>
            </a:r>
            <a:r>
              <a:rPr lang="en-US" dirty="0"/>
              <a:t> A; the second </a:t>
            </a:r>
            <a:r>
              <a:rPr lang="en-US" b="1" dirty="0"/>
              <a:t>neighbor</a:t>
            </a:r>
            <a:r>
              <a:rPr lang="en-US" dirty="0"/>
              <a:t> statement on </a:t>
            </a:r>
            <a:r>
              <a:rPr lang="en-US" dirty="0" err="1"/>
              <a:t>ruteador</a:t>
            </a:r>
            <a:r>
              <a:rPr lang="en-US" dirty="0"/>
              <a:t> A defines </a:t>
            </a:r>
            <a:r>
              <a:rPr lang="en-US" dirty="0" err="1"/>
              <a:t>ruteador</a:t>
            </a:r>
            <a:r>
              <a:rPr lang="en-US" dirty="0"/>
              <a:t> B as an IBGP neighbor. </a:t>
            </a:r>
          </a:p>
          <a:p>
            <a:r>
              <a:rPr lang="en-US" dirty="0"/>
              <a:t>AS 65101 runs </a:t>
            </a:r>
            <a:r>
              <a:rPr lang="en-US" altLang="ja-JP" dirty="0"/>
              <a:t>Enhanced Interior Gateway Routing Protocol (EIGRP) between all internal </a:t>
            </a:r>
            <a:r>
              <a:rPr lang="en-US" altLang="ja-JP" dirty="0" err="1"/>
              <a:t>ruteadores</a:t>
            </a:r>
            <a:r>
              <a:rPr lang="en-US" altLang="ja-JP" dirty="0"/>
              <a:t>. </a:t>
            </a:r>
            <a:r>
              <a:rPr lang="en-US" altLang="ja-JP" dirty="0" err="1"/>
              <a:t>ruteador</a:t>
            </a:r>
            <a:r>
              <a:rPr lang="en-US" altLang="ja-JP" dirty="0"/>
              <a:t> A has an EIGRP path to reach IP address 10.2.2.2. As an IBGP neighbor, </a:t>
            </a:r>
            <a:r>
              <a:rPr lang="en-US" altLang="ja-JP" dirty="0" err="1"/>
              <a:t>ruteador</a:t>
            </a:r>
            <a:r>
              <a:rPr lang="en-US" altLang="ja-JP" dirty="0"/>
              <a:t> B can be multiple </a:t>
            </a:r>
            <a:r>
              <a:rPr lang="en-US" altLang="ja-JP" dirty="0" err="1"/>
              <a:t>ruteadores</a:t>
            </a:r>
            <a:r>
              <a:rPr lang="en-US" altLang="ja-JP" dirty="0"/>
              <a:t> away from </a:t>
            </a:r>
            <a:r>
              <a:rPr lang="en-US" altLang="ja-JP" dirty="0" err="1"/>
              <a:t>ruteador</a:t>
            </a:r>
            <a:r>
              <a:rPr lang="en-US" altLang="ja-JP" dirty="0"/>
              <a:t> A.</a:t>
            </a: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14/04/2024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600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1553" y="5278892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destino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(router-id)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692603" y="525752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 err="1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 err="1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 err="1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router-id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 </a:t>
            </a:r>
            <a:r>
              <a:rPr lang="en-US" sz="1600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destino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340768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BGP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neighbor</a:t>
            </a: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 </a:t>
            </a:r>
            <a:r>
              <a:rPr lang="es-ES_tradnl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command</a:t>
            </a:r>
            <a:endParaRPr lang="es-ES_tradnl" sz="18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293096"/>
            <a:ext cx="216024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El comando </a:t>
            </a:r>
            <a:r>
              <a:rPr lang="es-MX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neighbor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le dice al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vas a intentar establecer una conexión TCP hacia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con la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dirección del ruteador 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 el número de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remoto</a:t>
            </a:r>
            <a:r>
              <a:rPr lang="es-MX" sz="1400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355976" y="5556061"/>
            <a:ext cx="2341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En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debe haber un comando reciproco. Hasta que ponga los dos comandos se establece la conexión.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tiene un vecino interno que es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395536" y="1268760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Ya con esto tenemos intercambio de rutas entre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C, A y B.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Esta es la configuración mínima que ocupamos para BGP.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19" y="1115723"/>
            <a:ext cx="8113460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BGP.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5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)#</a:t>
            </a:r>
            <a:r>
              <a:rPr lang="es-ES" b="1" dirty="0">
                <a:solidFill>
                  <a:schemeClr val="bg1"/>
                </a:solidFill>
              </a:rPr>
              <a:t>ruteador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</a:t>
            </a:r>
            <a:r>
              <a:rPr lang="es-ES" dirty="0" err="1">
                <a:solidFill>
                  <a:schemeClr val="bg1"/>
                </a:solidFill>
              </a:rPr>
              <a:t>config</a:t>
            </a:r>
            <a:r>
              <a:rPr lang="es-ES" dirty="0">
                <a:solidFill>
                  <a:schemeClr val="bg1"/>
                </a:solidFill>
              </a:rPr>
              <a:t>-ruteador)#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480" y="1114731"/>
            <a:ext cx="8196967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</a:t>
            </a:r>
            <a:r>
              <a:rPr lang="es-ES" sz="1400" b="1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</a:t>
            </a:r>
            <a:r>
              <a:rPr lang="es-ES" sz="14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refiere a qué redes vas a inyectar a la tabla de ruteo global de BGP.  Pero es necesario que la ruta exista en mi tabla de ruteo, antes de que BGP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954247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908" y="636385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4267236-AE84-A8F1-D8EE-0AD6606D071E}"/>
              </a:ext>
            </a:extLst>
          </p:cNvPr>
          <p:cNvGrpSpPr/>
          <p:nvPr/>
        </p:nvGrpSpPr>
        <p:grpSpPr>
          <a:xfrm>
            <a:off x="611560" y="1556792"/>
            <a:ext cx="7632848" cy="2523329"/>
            <a:chOff x="611560" y="1556792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56792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960C0AA8-731C-3A29-6366-1085B581F9A7}"/>
                </a:ext>
              </a:extLst>
            </p:cNvPr>
            <p:cNvSpPr txBox="1"/>
            <p:nvPr/>
          </p:nvSpPr>
          <p:spPr>
            <a:xfrm>
              <a:off x="1403648" y="2193663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019F80AB-965B-8E65-204F-FB035C8F58ED}"/>
                </a:ext>
              </a:extLst>
            </p:cNvPr>
            <p:cNvSpPr txBox="1"/>
            <p:nvPr/>
          </p:nvSpPr>
          <p:spPr>
            <a:xfrm>
              <a:off x="5652120" y="2335059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347E3553-57EF-D7AB-4972-4753EF9E0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5024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36546"/>
            <a:ext cx="744882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0A73C2-6047-95EC-28FF-579C5D68A411}"/>
              </a:ext>
            </a:extLst>
          </p:cNvPr>
          <p:cNvGrpSpPr/>
          <p:nvPr/>
        </p:nvGrpSpPr>
        <p:grpSpPr>
          <a:xfrm>
            <a:off x="611560" y="1787884"/>
            <a:ext cx="7632848" cy="2523329"/>
            <a:chOff x="611560" y="1787884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787884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EAA2AF8-51F4-1859-F89F-B778692CDCD9}"/>
                </a:ext>
              </a:extLst>
            </p:cNvPr>
            <p:cNvSpPr txBox="1"/>
            <p:nvPr/>
          </p:nvSpPr>
          <p:spPr>
            <a:xfrm>
              <a:off x="1403648" y="2399294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39F1344C-EA4A-9DCB-8EB1-7CFEB11F759A}"/>
                </a:ext>
              </a:extLst>
            </p:cNvPr>
            <p:cNvSpPr txBox="1"/>
            <p:nvPr/>
          </p:nvSpPr>
          <p:spPr>
            <a:xfrm>
              <a:off x="5652120" y="2594374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27396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</a:t>
            </a:r>
            <a:r>
              <a:rPr lang="es-ES" dirty="0" err="1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861048"/>
            <a:ext cx="8035114" cy="252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6472A2F-1C28-518F-CEF2-E33737D2B449}"/>
              </a:ext>
            </a:extLst>
          </p:cNvPr>
          <p:cNvGrpSpPr/>
          <p:nvPr/>
        </p:nvGrpSpPr>
        <p:grpSpPr>
          <a:xfrm>
            <a:off x="611560" y="1574307"/>
            <a:ext cx="7632848" cy="2523329"/>
            <a:chOff x="611560" y="1574307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74307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C401FD07-D793-8C0D-6F93-8B7903F2DC72}"/>
                </a:ext>
              </a:extLst>
            </p:cNvPr>
            <p:cNvSpPr txBox="1"/>
            <p:nvPr/>
          </p:nvSpPr>
          <p:spPr>
            <a:xfrm>
              <a:off x="1403648" y="2159278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" y="650002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438951"/>
            <a:ext cx="7776864" cy="30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421431"/>
            <a:ext cx="7344816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93558"/>
            <a:ext cx="5178471" cy="1711941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5384739"/>
            <a:ext cx="5851782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87624"/>
            <a:ext cx="7848872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interior (IGP)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dentro de una organización,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exterior (EGP)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entre las organizaciones.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Actualmente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1258887"/>
            <a:ext cx="8568952" cy="173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BGP, NAT y DNS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son los protocolos que han permitido que Internet tenga este crecimiento que hemos visto hasta nuestros días.</a:t>
            </a:r>
          </a:p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intercambiar información de enrutamiento entre distintos sistemas autónomos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sin depender de las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métricas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098422"/>
            <a:ext cx="5328592" cy="333264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3E88B80-D944-8266-A131-FD7912BF7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3097844"/>
            <a:ext cx="2988332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hace anuncios entre los ruteadores que están en las fronteras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las organizaciones, por eso es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border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(frontera) Gateway (ruteador) </a:t>
            </a:r>
            <a:r>
              <a:rPr lang="es-MX" sz="16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protocol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354" y="1302518"/>
            <a:ext cx="7992888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sistema autónomo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 un número homologado asignado por una autoridad de registro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identifica a un grupo de ruteadores y redes administradas bajo una misma política. Este número se asigna a alguien como un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Cuando yo me conecto con ese proveedor voy a formar parte de ese sistema autónomo. Dentro de un sistema autónomo sabemos que hay tales redes que están siendo anunciadas a través de BGP al resto de Internet.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3439818"/>
            <a:ext cx="4879262" cy="305162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1F82DBF-9599-15EC-06A5-28D5CED7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10" y="3537607"/>
            <a:ext cx="2830138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BG es permitir que cada sistema autónomo anuncie sus rutas a través de las conexiones BGP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8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ruteo 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Configurar vecinos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BGP (interconexión).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Publicar las redes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que se originan de este AS. (Definimos que redes queremos anunciar en BGP)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2793</TotalTime>
  <Words>1209</Words>
  <Application>Microsoft Office PowerPoint</Application>
  <PresentationFormat>On-screen Show (4:3)</PresentationFormat>
  <Paragraphs>104</Paragraphs>
  <Slides>20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Dom Casual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27</cp:revision>
  <dcterms:created xsi:type="dcterms:W3CDTF">2021-02-08T03:07:42Z</dcterms:created>
  <dcterms:modified xsi:type="dcterms:W3CDTF">2024-04-14T13:56:26Z</dcterms:modified>
</cp:coreProperties>
</file>

<file path=docProps/thumbnail.jpeg>
</file>